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1"/>
  </p:notesMasterIdLst>
  <p:sldIdLst>
    <p:sldId id="257" r:id="rId4"/>
    <p:sldId id="280" r:id="rId5"/>
    <p:sldId id="281" r:id="rId6"/>
    <p:sldId id="289" r:id="rId7"/>
    <p:sldId id="274" r:id="rId8"/>
    <p:sldId id="275" r:id="rId9"/>
    <p:sldId id="284" r:id="rId10"/>
    <p:sldId id="285" r:id="rId11"/>
    <p:sldId id="290" r:id="rId12"/>
    <p:sldId id="279" r:id="rId13"/>
    <p:sldId id="269" r:id="rId14"/>
    <p:sldId id="271" r:id="rId15"/>
    <p:sldId id="272" r:id="rId16"/>
    <p:sldId id="273" r:id="rId17"/>
    <p:sldId id="291" r:id="rId18"/>
    <p:sldId id="292" r:id="rId19"/>
    <p:sldId id="287"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8383"/>
    <a:srgbClr val="F57F19"/>
    <a:srgbClr val="FBFBFB"/>
    <a:srgbClr val="3333CC"/>
    <a:srgbClr val="3030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p:cViewPr>
        <p:scale>
          <a:sx n="100" d="100"/>
          <a:sy n="100" d="100"/>
        </p:scale>
        <p:origin x="1860" y="5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2.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069BD5-665F-4DD3-95C2-570E5AE69A59}" type="datetimeFigureOut">
              <a:rPr lang="en-US" smtClean="0"/>
              <a:t>4/15/2015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2AFF443-48A1-445F-9E75-FCB18743A409}" type="slidenum">
              <a:rPr lang="en-US" smtClean="0"/>
              <a:t>‹#›</a:t>
            </a:fld>
            <a:endParaRPr lang="en-US"/>
          </a:p>
        </p:txBody>
      </p:sp>
    </p:spTree>
    <p:extLst>
      <p:ext uri="{BB962C8B-B14F-4D97-AF65-F5344CB8AC3E}">
        <p14:creationId xmlns:p14="http://schemas.microsoft.com/office/powerpoint/2010/main" val="153843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4/15/2015 4:13 PM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2662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49" y="609600"/>
            <a:ext cx="7681913" cy="1523495"/>
          </a:xfrm>
        </p:spPr>
        <p:txBody>
          <a:bodyPr/>
          <a:lstStyle/>
          <a:p>
            <a:r>
              <a:rPr lang="en-US" dirty="0" smtClean="0">
                <a:effectLst>
                  <a:outerShdw blurRad="38100" dist="38100" dir="2700000" algn="tl">
                    <a:srgbClr val="000000">
                      <a:alpha val="43137"/>
                    </a:srgbClr>
                  </a:outerShdw>
                </a:effectLst>
              </a:rPr>
              <a:t>Groundwater Overdraft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Management</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Kenneth D. Schmidt</a:t>
            </a:r>
          </a:p>
          <a:p>
            <a:r>
              <a:rPr lang="en-US" dirty="0" smtClean="0"/>
              <a:t>Principal</a:t>
            </a:r>
          </a:p>
          <a:p>
            <a:r>
              <a:rPr lang="en-US" dirty="0" smtClean="0"/>
              <a:t>Kenneth D. Schmidt &amp; Associates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t>Land Subsidence in the </a:t>
            </a:r>
            <a:r>
              <a:rPr lang="en-US" sz="4000" u="sng" dirty="0" err="1" smtClean="0"/>
              <a:t>Westlands</a:t>
            </a:r>
            <a:r>
              <a:rPr lang="en-US" sz="4000" u="sng" dirty="0" smtClean="0"/>
              <a:t> Water District (1926-1972)</a:t>
            </a:r>
            <a:endParaRPr lang="en-US" sz="4000" u="sng" dirty="0"/>
          </a:p>
        </p:txBody>
      </p:sp>
      <p:pic>
        <p:nvPicPr>
          <p:cNvPr id="4" name="Picture 2" descr="C:\Documents and Settings\rei\Desktop\Subsidenceb.jpg"/>
          <p:cNvPicPr>
            <a:picLocks noChangeAspect="1" noChangeArrowheads="1"/>
          </p:cNvPicPr>
          <p:nvPr/>
        </p:nvPicPr>
        <p:blipFill>
          <a:blip r:embed="rId2" cstate="print"/>
          <a:srcRect/>
          <a:stretch>
            <a:fillRect/>
          </a:stretch>
        </p:blipFill>
        <p:spPr bwMode="auto">
          <a:xfrm>
            <a:off x="114300" y="1338184"/>
            <a:ext cx="8915400" cy="5303306"/>
          </a:xfrm>
          <a:prstGeom prst="rect">
            <a:avLst/>
          </a:prstGeom>
          <a:noFill/>
          <a:ln>
            <a:noFill/>
          </a:ln>
        </p:spPr>
      </p:pic>
    </p:spTree>
    <p:extLst>
      <p:ext uri="{BB962C8B-B14F-4D97-AF65-F5344CB8AC3E}">
        <p14:creationId xmlns:p14="http://schemas.microsoft.com/office/powerpoint/2010/main" val="37360562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b="1" u="sng" dirty="0" smtClean="0">
                <a:effectLst/>
              </a:rPr>
              <a:t>Irrigation Efficiency</a:t>
            </a:r>
            <a:endParaRPr lang="en-US" sz="4000" dirty="0"/>
          </a:p>
        </p:txBody>
      </p:sp>
      <p:sp>
        <p:nvSpPr>
          <p:cNvPr id="3" name="Text Placeholder 2"/>
          <p:cNvSpPr>
            <a:spLocks noGrp="1"/>
          </p:cNvSpPr>
          <p:nvPr>
            <p:ph type="body" sz="quarter" idx="10"/>
          </p:nvPr>
        </p:nvSpPr>
        <p:spPr>
          <a:xfrm>
            <a:off x="381000" y="1411553"/>
            <a:ext cx="8382000" cy="6100131"/>
          </a:xfrm>
        </p:spPr>
        <p:txBody>
          <a:bodyPr/>
          <a:lstStyle/>
          <a:p>
            <a:r>
              <a:rPr lang="en-US" b="1" u="sng" dirty="0"/>
              <a:t>Consumptive Use of Applied </a:t>
            </a:r>
            <a:r>
              <a:rPr lang="en-US" b="1" u="sng" dirty="0" smtClean="0"/>
              <a:t>Water</a:t>
            </a:r>
            <a:r>
              <a:rPr lang="en-US" b="1" dirty="0" smtClean="0"/>
              <a:t>                			Applied Water</a:t>
            </a:r>
            <a:endParaRPr lang="en-US" dirty="0"/>
          </a:p>
          <a:p>
            <a:r>
              <a:rPr lang="en-US" b="1" dirty="0"/>
              <a:t>Low Values: 40 to 50%</a:t>
            </a:r>
            <a:endParaRPr lang="en-US" dirty="0"/>
          </a:p>
          <a:p>
            <a:r>
              <a:rPr lang="en-US" b="1" dirty="0"/>
              <a:t>High Values: 90</a:t>
            </a:r>
            <a:r>
              <a:rPr lang="en-US" b="1" dirty="0" smtClean="0"/>
              <a:t>%</a:t>
            </a:r>
          </a:p>
          <a:p>
            <a:pPr marL="0" indent="0">
              <a:buNone/>
            </a:pPr>
            <a:endParaRPr lang="en-US" b="1" dirty="0" smtClean="0"/>
          </a:p>
          <a:p>
            <a:r>
              <a:rPr lang="en-US" b="1" dirty="0" smtClean="0"/>
              <a:t>Depends </a:t>
            </a:r>
            <a:r>
              <a:rPr lang="en-US" b="1" dirty="0"/>
              <a:t>on </a:t>
            </a:r>
            <a:r>
              <a:rPr lang="en-US" b="1" dirty="0" err="1"/>
              <a:t>topsoils</a:t>
            </a:r>
            <a:r>
              <a:rPr lang="en-US" b="1" dirty="0"/>
              <a:t> and method of </a:t>
            </a:r>
            <a:r>
              <a:rPr lang="en-US" b="1" dirty="0" smtClean="0"/>
              <a:t>irrigation</a:t>
            </a:r>
            <a:endParaRPr lang="en-US" dirty="0"/>
          </a:p>
          <a:p>
            <a:r>
              <a:rPr lang="en-US" b="1" dirty="0"/>
              <a:t>Commonly:</a:t>
            </a:r>
          </a:p>
          <a:p>
            <a:pPr lvl="1"/>
            <a:r>
              <a:rPr lang="en-US" b="1" dirty="0" smtClean="0"/>
              <a:t>80 to 90</a:t>
            </a:r>
            <a:r>
              <a:rPr lang="en-US" b="1" dirty="0"/>
              <a:t>% for drip irrigation</a:t>
            </a:r>
            <a:endParaRPr lang="en-US" dirty="0"/>
          </a:p>
          <a:p>
            <a:pPr lvl="1"/>
            <a:r>
              <a:rPr lang="en-US" b="1" dirty="0" smtClean="0"/>
              <a:t>65 to 70</a:t>
            </a:r>
            <a:r>
              <a:rPr lang="en-US" b="1" dirty="0"/>
              <a:t>% for sprinkler irrigation</a:t>
            </a:r>
          </a:p>
          <a:p>
            <a:pPr lvl="1"/>
            <a:r>
              <a:rPr lang="en-US" b="1" dirty="0" smtClean="0"/>
              <a:t>40 to 50</a:t>
            </a:r>
            <a:r>
              <a:rPr lang="en-US" b="1" dirty="0"/>
              <a:t>% for furrow and basin irrigation</a:t>
            </a:r>
            <a:endParaRPr lang="en-US" dirty="0"/>
          </a:p>
          <a:p>
            <a:pPr marL="0" indent="0">
              <a:buNone/>
            </a:pPr>
            <a:endParaRPr lang="en-US" dirty="0"/>
          </a:p>
          <a:p>
            <a:pPr marL="0" indent="0">
              <a:buNone/>
            </a:pPr>
            <a:endParaRPr lang="en-US" dirty="0"/>
          </a:p>
        </p:txBody>
      </p:sp>
      <p:sp>
        <p:nvSpPr>
          <p:cNvPr id="4" name="TextBox 3"/>
          <p:cNvSpPr txBox="1"/>
          <p:nvPr/>
        </p:nvSpPr>
        <p:spPr>
          <a:xfrm>
            <a:off x="6934200" y="1524000"/>
            <a:ext cx="1524000" cy="584775"/>
          </a:xfrm>
          <a:prstGeom prst="rect">
            <a:avLst/>
          </a:prstGeom>
          <a:noFill/>
        </p:spPr>
        <p:txBody>
          <a:bodyPr wrap="square" rtlCol="0">
            <a:spAutoFit/>
          </a:bodyPr>
          <a:lstStyle/>
          <a:p>
            <a:r>
              <a:rPr lang="en-US" sz="3200" dirty="0" smtClean="0"/>
              <a:t>= ___ %</a:t>
            </a:r>
            <a:endParaRPr lang="en-US" sz="3200" dirty="0"/>
          </a:p>
        </p:txBody>
      </p:sp>
    </p:spTree>
    <p:extLst>
      <p:ext uri="{BB962C8B-B14F-4D97-AF65-F5344CB8AC3E}">
        <p14:creationId xmlns:p14="http://schemas.microsoft.com/office/powerpoint/2010/main" val="259763272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effectLst/>
              </a:rPr>
              <a:t>Impact of Different</a:t>
            </a:r>
            <a:br>
              <a:rPr lang="en-US" sz="4000" u="sng" dirty="0" smtClean="0">
                <a:effectLst/>
              </a:rPr>
            </a:br>
            <a:r>
              <a:rPr lang="en-US" sz="4000" u="sng" dirty="0" smtClean="0">
                <a:effectLst/>
              </a:rPr>
              <a:t>Irrigation Efficiencies</a:t>
            </a:r>
            <a:endParaRPr lang="en-US" sz="4000" dirty="0"/>
          </a:p>
        </p:txBody>
      </p:sp>
      <p:sp>
        <p:nvSpPr>
          <p:cNvPr id="3" name="Text Placeholder 2"/>
          <p:cNvSpPr>
            <a:spLocks noGrp="1"/>
          </p:cNvSpPr>
          <p:nvPr>
            <p:ph type="body" sz="quarter" idx="10"/>
          </p:nvPr>
        </p:nvSpPr>
        <p:spPr>
          <a:xfrm>
            <a:off x="381000" y="1752600"/>
            <a:ext cx="8382000" cy="4284250"/>
          </a:xfrm>
        </p:spPr>
        <p:txBody>
          <a:bodyPr/>
          <a:lstStyle/>
          <a:p>
            <a:r>
              <a:rPr lang="en-US" b="1" dirty="0"/>
              <a:t>Low irrigation </a:t>
            </a:r>
            <a:r>
              <a:rPr lang="en-US" b="1" dirty="0" smtClean="0"/>
              <a:t>efficiencies </a:t>
            </a:r>
            <a:r>
              <a:rPr lang="en-US" b="1" dirty="0"/>
              <a:t>in areas with surface water supplies resulted in large amounts of </a:t>
            </a:r>
            <a:r>
              <a:rPr lang="en-US" b="1" dirty="0" smtClean="0"/>
              <a:t>recharge of low salinity water, </a:t>
            </a:r>
            <a:r>
              <a:rPr lang="en-US" b="1" dirty="0"/>
              <a:t>spread out over large areas</a:t>
            </a:r>
            <a:r>
              <a:rPr lang="en-US" b="1" dirty="0" smtClean="0"/>
              <a:t>.</a:t>
            </a:r>
          </a:p>
          <a:p>
            <a:pPr marL="0" indent="0">
              <a:buNone/>
            </a:pPr>
            <a:endParaRPr lang="en-US" dirty="0"/>
          </a:p>
          <a:p>
            <a:r>
              <a:rPr lang="en-US" b="1" dirty="0"/>
              <a:t>High irrigation efficiencies result in less recharge from irrigation and higher increases in salinity for the shallow groundwater.</a:t>
            </a:r>
            <a:endParaRPr lang="en-US" dirty="0"/>
          </a:p>
          <a:p>
            <a:endParaRPr lang="en-US" dirty="0"/>
          </a:p>
        </p:txBody>
      </p:sp>
    </p:spTree>
    <p:extLst>
      <p:ext uri="{BB962C8B-B14F-4D97-AF65-F5344CB8AC3E}">
        <p14:creationId xmlns:p14="http://schemas.microsoft.com/office/powerpoint/2010/main" val="37461375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effectLst/>
              </a:rPr>
              <a:t>Sustainable Groundwater </a:t>
            </a:r>
            <a:r>
              <a:rPr lang="en-US" sz="4000" u="sng" dirty="0" err="1" smtClean="0">
                <a:effectLst/>
              </a:rPr>
              <a:t>Pumpage</a:t>
            </a:r>
            <a:endParaRPr lang="en-US" sz="4000" dirty="0"/>
          </a:p>
        </p:txBody>
      </p:sp>
      <p:sp>
        <p:nvSpPr>
          <p:cNvPr id="3" name="Text Placeholder 2"/>
          <p:cNvSpPr>
            <a:spLocks noGrp="1"/>
          </p:cNvSpPr>
          <p:nvPr>
            <p:ph type="body" sz="quarter" idx="10"/>
          </p:nvPr>
        </p:nvSpPr>
        <p:spPr>
          <a:xfrm>
            <a:off x="381000" y="1411552"/>
            <a:ext cx="8382000" cy="5386090"/>
          </a:xfrm>
        </p:spPr>
        <p:txBody>
          <a:bodyPr/>
          <a:lstStyle/>
          <a:p>
            <a:r>
              <a:rPr lang="en-US" sz="2800" b="1" dirty="0"/>
              <a:t>Compare the amount of surface water available to the consumptive use of applied water</a:t>
            </a:r>
            <a:r>
              <a:rPr lang="en-US" sz="2800" b="1" dirty="0" smtClean="0"/>
              <a:t>.</a:t>
            </a:r>
            <a:endParaRPr lang="en-US" sz="2800" dirty="0"/>
          </a:p>
          <a:p>
            <a:r>
              <a:rPr lang="en-US" sz="2800" b="1" dirty="0"/>
              <a:t>If the surface water is greater than the consumptive use, water levels will rise and there will </a:t>
            </a:r>
            <a:r>
              <a:rPr lang="en-US" sz="2800" b="1" dirty="0" smtClean="0"/>
              <a:t>normally be </a:t>
            </a:r>
            <a:r>
              <a:rPr lang="en-US" sz="2800" b="1" dirty="0"/>
              <a:t>groundwater outflow</a:t>
            </a:r>
            <a:r>
              <a:rPr lang="en-US" sz="2800" b="1" dirty="0" smtClean="0"/>
              <a:t>.</a:t>
            </a:r>
            <a:endParaRPr lang="en-US" sz="2800" dirty="0"/>
          </a:p>
          <a:p>
            <a:r>
              <a:rPr lang="en-US" sz="2800" b="1" dirty="0"/>
              <a:t>If the surface water is less than the consumptive use, water levels will fall and groundwater inflow will be enhanced</a:t>
            </a:r>
            <a:r>
              <a:rPr lang="en-US" sz="2800" b="1" dirty="0" smtClean="0"/>
              <a:t>.</a:t>
            </a:r>
          </a:p>
          <a:p>
            <a:r>
              <a:rPr lang="en-US" sz="2800" b="1" dirty="0" smtClean="0"/>
              <a:t>If the surface water and consumptive use are equal, groundwater levels will be stable.</a:t>
            </a:r>
            <a:endParaRPr lang="en-US" sz="2800" dirty="0"/>
          </a:p>
          <a:p>
            <a:r>
              <a:rPr lang="en-US" sz="2800" b="1" dirty="0"/>
              <a:t>The groundwater aquifer should be considered a storage space for surface water, and not a source of water supply itself.  </a:t>
            </a:r>
            <a:endParaRPr lang="en-US" sz="2800" dirty="0"/>
          </a:p>
        </p:txBody>
      </p:sp>
    </p:spTree>
    <p:extLst>
      <p:ext uri="{BB962C8B-B14F-4D97-AF65-F5344CB8AC3E}">
        <p14:creationId xmlns:p14="http://schemas.microsoft.com/office/powerpoint/2010/main" val="27146774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a:effectLst/>
              </a:rPr>
              <a:t>Sustainable Groundwater </a:t>
            </a:r>
            <a:r>
              <a:rPr lang="en-US" sz="4000" u="sng" dirty="0" err="1">
                <a:effectLst/>
              </a:rPr>
              <a:t>Pumpage</a:t>
            </a:r>
            <a:endParaRPr lang="en-US" sz="4000" dirty="0"/>
          </a:p>
        </p:txBody>
      </p:sp>
      <p:sp>
        <p:nvSpPr>
          <p:cNvPr id="3" name="Text Placeholder 2"/>
          <p:cNvSpPr>
            <a:spLocks noGrp="1"/>
          </p:cNvSpPr>
          <p:nvPr>
            <p:ph type="body" sz="quarter" idx="10"/>
          </p:nvPr>
        </p:nvSpPr>
        <p:spPr>
          <a:xfrm>
            <a:off x="381000" y="1411552"/>
            <a:ext cx="8382000" cy="4259628"/>
          </a:xfrm>
        </p:spPr>
        <p:txBody>
          <a:bodyPr/>
          <a:lstStyle/>
          <a:p>
            <a:pPr marL="0" indent="0">
              <a:buNone/>
            </a:pPr>
            <a:r>
              <a:rPr lang="en-US" b="1" dirty="0" smtClean="0"/>
              <a:t>One interpretation:</a:t>
            </a:r>
            <a:endParaRPr lang="en-US" dirty="0"/>
          </a:p>
          <a:p>
            <a:pPr lvl="1"/>
            <a:r>
              <a:rPr lang="en-US" b="1" dirty="0" smtClean="0"/>
              <a:t>If </a:t>
            </a:r>
            <a:r>
              <a:rPr lang="en-US" b="1" dirty="0"/>
              <a:t>one has no surface water and is not next to a river that is a losing stream, then all of the groundwater </a:t>
            </a:r>
            <a:r>
              <a:rPr lang="en-US" b="1" dirty="0" err="1"/>
              <a:t>pumpage</a:t>
            </a:r>
            <a:r>
              <a:rPr lang="en-US" b="1" dirty="0"/>
              <a:t> is </a:t>
            </a:r>
            <a:r>
              <a:rPr lang="en-US" b="1" dirty="0" smtClean="0"/>
              <a:t>generally not sustainable.</a:t>
            </a:r>
            <a:endParaRPr lang="en-US" dirty="0"/>
          </a:p>
          <a:p>
            <a:pPr lvl="1"/>
            <a:r>
              <a:rPr lang="en-US" b="1" dirty="0" smtClean="0"/>
              <a:t>The </a:t>
            </a:r>
            <a:r>
              <a:rPr lang="en-US" b="1" dirty="0"/>
              <a:t>only sustainable groundwater </a:t>
            </a:r>
            <a:r>
              <a:rPr lang="en-US" b="1" dirty="0" err="1"/>
              <a:t>pumpage</a:t>
            </a:r>
            <a:r>
              <a:rPr lang="en-US" b="1" dirty="0"/>
              <a:t> is where there is adequate surface water to balance </a:t>
            </a:r>
            <a:r>
              <a:rPr lang="en-US" b="1" dirty="0" smtClean="0"/>
              <a:t>the consumptive use, unless there is sustainable groundwater inflow to create a balance.  </a:t>
            </a:r>
            <a:endParaRPr lang="en-US" dirty="0"/>
          </a:p>
          <a:p>
            <a:pPr marL="0" indent="0">
              <a:buNone/>
            </a:pPr>
            <a:endParaRPr lang="en-US" dirty="0"/>
          </a:p>
        </p:txBody>
      </p:sp>
    </p:spTree>
    <p:extLst>
      <p:ext uri="{BB962C8B-B14F-4D97-AF65-F5344CB8AC3E}">
        <p14:creationId xmlns:p14="http://schemas.microsoft.com/office/powerpoint/2010/main" val="264292983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 y="1447800"/>
            <a:ext cx="8991600" cy="5344528"/>
          </a:xfrm>
          <a:prstGeom prst="rect">
            <a:avLst/>
          </a:prstGeom>
        </p:spPr>
      </p:pic>
      <p:sp>
        <p:nvSpPr>
          <p:cNvPr id="8" name="Title 1"/>
          <p:cNvSpPr>
            <a:spLocks noGrp="1"/>
          </p:cNvSpPr>
          <p:nvPr>
            <p:ph type="title"/>
          </p:nvPr>
        </p:nvSpPr>
        <p:spPr>
          <a:xfrm>
            <a:off x="381000" y="230189"/>
            <a:ext cx="8382000" cy="1661993"/>
          </a:xfrm>
        </p:spPr>
        <p:txBody>
          <a:bodyPr/>
          <a:lstStyle/>
          <a:p>
            <a:pPr algn="ctr"/>
            <a:r>
              <a:rPr lang="en-US" sz="4000" u="sng" dirty="0" smtClean="0">
                <a:effectLst/>
              </a:rPr>
              <a:t>Water-level Elevations in Lower Aquifer</a:t>
            </a:r>
            <a:br>
              <a:rPr lang="en-US" sz="4000" u="sng" dirty="0" smtClean="0">
                <a:effectLst/>
              </a:rPr>
            </a:br>
            <a:r>
              <a:rPr lang="en-US" sz="4000" u="sng" dirty="0" smtClean="0">
                <a:effectLst/>
              </a:rPr>
              <a:t>Wells in December 1965</a:t>
            </a:r>
            <a:br>
              <a:rPr lang="en-US" sz="4000" u="sng" dirty="0" smtClean="0">
                <a:effectLst/>
              </a:rPr>
            </a:br>
            <a:endParaRPr lang="en-US" sz="4000" dirty="0"/>
          </a:p>
        </p:txBody>
      </p:sp>
    </p:spTree>
    <p:extLst>
      <p:ext uri="{BB962C8B-B14F-4D97-AF65-F5344CB8AC3E}">
        <p14:creationId xmlns:p14="http://schemas.microsoft.com/office/powerpoint/2010/main" val="339417063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30189"/>
            <a:ext cx="8382000" cy="1217611"/>
          </a:xfrm>
        </p:spPr>
        <p:txBody>
          <a:bodyPr/>
          <a:lstStyle/>
          <a:p>
            <a:pPr algn="ctr"/>
            <a:r>
              <a:rPr lang="en-US" sz="4000" u="sng" dirty="0" smtClean="0">
                <a:effectLst/>
              </a:rPr>
              <a:t>Water-level Elevations in Lower Aquifer</a:t>
            </a:r>
            <a:br>
              <a:rPr lang="en-US" sz="4000" u="sng" dirty="0" smtClean="0">
                <a:effectLst/>
              </a:rPr>
            </a:br>
            <a:r>
              <a:rPr lang="en-US" sz="4000" u="sng" dirty="0" smtClean="0">
                <a:effectLst/>
              </a:rPr>
              <a:t>Wells in November-December 1993</a:t>
            </a:r>
            <a:br>
              <a:rPr lang="en-US" sz="4000" u="sng" dirty="0" smtClean="0">
                <a:effectLst/>
              </a:rPr>
            </a:br>
            <a:endParaRPr lang="en-US" sz="4000" dirty="0"/>
          </a:p>
        </p:txBody>
      </p:sp>
      <p:pic>
        <p:nvPicPr>
          <p:cNvPr id="5" name="Picture 4"/>
          <p:cNvPicPr>
            <a:picLocks noChangeAspect="1"/>
          </p:cNvPicPr>
          <p:nvPr/>
        </p:nvPicPr>
        <p:blipFill>
          <a:blip r:embed="rId2"/>
          <a:stretch>
            <a:fillRect/>
          </a:stretch>
        </p:blipFill>
        <p:spPr>
          <a:xfrm>
            <a:off x="78154" y="1447800"/>
            <a:ext cx="8987692" cy="5344532"/>
          </a:xfrm>
          <a:prstGeom prst="rect">
            <a:avLst/>
          </a:prstGeom>
        </p:spPr>
      </p:pic>
    </p:spTree>
    <p:extLst>
      <p:ext uri="{BB962C8B-B14F-4D97-AF65-F5344CB8AC3E}">
        <p14:creationId xmlns:p14="http://schemas.microsoft.com/office/powerpoint/2010/main" val="222044161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t>Determining Groundwater Flow</a:t>
            </a:r>
            <a:endParaRPr lang="en-US" sz="4000" u="sng" dirty="0"/>
          </a:p>
        </p:txBody>
      </p:sp>
      <p:sp>
        <p:nvSpPr>
          <p:cNvPr id="7" name="Text Placeholder 2"/>
          <p:cNvSpPr>
            <a:spLocks noGrp="1"/>
          </p:cNvSpPr>
          <p:nvPr>
            <p:ph type="body" sz="quarter" idx="10"/>
          </p:nvPr>
        </p:nvSpPr>
        <p:spPr>
          <a:xfrm>
            <a:off x="304800" y="982893"/>
            <a:ext cx="8458200" cy="443198"/>
          </a:xfrm>
        </p:spPr>
        <p:txBody>
          <a:bodyPr/>
          <a:lstStyle/>
          <a:p>
            <a:pPr marL="0" indent="0">
              <a:buNone/>
            </a:pPr>
            <a:r>
              <a:rPr lang="en-US" b="1" dirty="0" smtClean="0"/>
              <a:t>Use Darcy’s Law:    Q = T I L</a:t>
            </a:r>
          </a:p>
        </p:txBody>
      </p:sp>
      <p:sp>
        <p:nvSpPr>
          <p:cNvPr id="9" name="Text Placeholder 2"/>
          <p:cNvSpPr txBox="1">
            <a:spLocks/>
          </p:cNvSpPr>
          <p:nvPr/>
        </p:nvSpPr>
        <p:spPr>
          <a:xfrm>
            <a:off x="914400" y="1618936"/>
            <a:ext cx="8382000" cy="2068259"/>
          </a:xfrm>
          <a:prstGeom prst="rect">
            <a:avLst/>
          </a:prstGeom>
        </p:spPr>
        <p:txBody>
          <a:bodyPr vert="horz"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dirty="0" smtClean="0"/>
              <a:t>Q:  amount of groundwater flow</a:t>
            </a:r>
          </a:p>
          <a:p>
            <a:pPr marL="0" indent="0">
              <a:buFontTx/>
              <a:buNone/>
            </a:pPr>
            <a:r>
              <a:rPr lang="en-US" b="1" dirty="0" smtClean="0"/>
              <a:t> T:   transmissivity</a:t>
            </a:r>
          </a:p>
          <a:p>
            <a:pPr marL="0" indent="0">
              <a:buFontTx/>
              <a:buNone/>
            </a:pPr>
            <a:r>
              <a:rPr lang="en-US" b="1" dirty="0" smtClean="0"/>
              <a:t>  I:   hydraulic gradient</a:t>
            </a:r>
          </a:p>
          <a:p>
            <a:pPr marL="0" indent="0">
              <a:buFontTx/>
              <a:buNone/>
            </a:pPr>
            <a:r>
              <a:rPr lang="en-US" b="1" dirty="0" smtClean="0"/>
              <a:t> L:   width of flow</a:t>
            </a:r>
          </a:p>
        </p:txBody>
      </p:sp>
      <p:sp>
        <p:nvSpPr>
          <p:cNvPr id="11" name="Text Placeholder 2"/>
          <p:cNvSpPr txBox="1">
            <a:spLocks/>
          </p:cNvSpPr>
          <p:nvPr/>
        </p:nvSpPr>
        <p:spPr>
          <a:xfrm>
            <a:off x="304800" y="3862455"/>
            <a:ext cx="8458200" cy="1428083"/>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dirty="0" smtClean="0"/>
              <a:t>“I” is determined from shallow and deep zone groundwater maps.</a:t>
            </a:r>
          </a:p>
          <a:p>
            <a:pPr marL="0" indent="0">
              <a:buFontTx/>
              <a:buNone/>
            </a:pPr>
            <a:r>
              <a:rPr lang="en-US" b="1" dirty="0" smtClean="0"/>
              <a:t>“T” is determined from aquifer tests.</a:t>
            </a:r>
          </a:p>
        </p:txBody>
      </p:sp>
      <p:sp>
        <p:nvSpPr>
          <p:cNvPr id="12" name="Text Placeholder 2"/>
          <p:cNvSpPr txBox="1">
            <a:spLocks/>
          </p:cNvSpPr>
          <p:nvPr/>
        </p:nvSpPr>
        <p:spPr>
          <a:xfrm>
            <a:off x="304800" y="5465798"/>
            <a:ext cx="8458200" cy="886397"/>
          </a:xfrm>
          <a:prstGeom prst="rect">
            <a:avLst/>
          </a:prstGeom>
        </p:spPr>
        <p:txBody>
          <a:bodyPr vert="horz" wrap="square" lIns="0" tIns="0" rIns="0" bIns="0" rtlCol="0">
            <a:spAutoFit/>
          </a:bodyPr>
          <a:lstStyle>
            <a:lvl1pPr marL="396875" indent="-396875" algn="l" defTabSz="914363" rtl="0" eaLnBrk="1" latinLnBrk="0" hangingPunct="1">
              <a:lnSpc>
                <a:spcPct val="90000"/>
              </a:lnSpc>
              <a:spcBef>
                <a:spcPct val="20000"/>
              </a:spcBef>
              <a:buFontTx/>
              <a:buBlip>
                <a:blip r:embed="rId2"/>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b="1" dirty="0" smtClean="0"/>
              <a:t>Note: Groundwater modeling is not considered an accurate approach to determine transmissivity. </a:t>
            </a:r>
          </a:p>
        </p:txBody>
      </p:sp>
    </p:spTree>
    <p:extLst>
      <p:ext uri="{BB962C8B-B14F-4D97-AF65-F5344CB8AC3E}">
        <p14:creationId xmlns:p14="http://schemas.microsoft.com/office/powerpoint/2010/main" val="334046166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t>Water-Level Hydrographs </a:t>
            </a:r>
            <a:br>
              <a:rPr lang="en-US" sz="4000" u="sng" dirty="0" smtClean="0"/>
            </a:br>
            <a:r>
              <a:rPr lang="en-US" sz="4000" u="sng" dirty="0" smtClean="0"/>
              <a:t>for Wells East of Sanger</a:t>
            </a:r>
            <a:endParaRPr lang="en-US" sz="4000" u="sng" dirty="0"/>
          </a:p>
        </p:txBody>
      </p:sp>
      <p:pic>
        <p:nvPicPr>
          <p:cNvPr id="5" name="Picture 4"/>
          <p:cNvPicPr>
            <a:picLocks noChangeAspect="1"/>
          </p:cNvPicPr>
          <p:nvPr/>
        </p:nvPicPr>
        <p:blipFill>
          <a:blip r:embed="rId2"/>
          <a:stretch>
            <a:fillRect/>
          </a:stretch>
        </p:blipFill>
        <p:spPr>
          <a:xfrm>
            <a:off x="547412" y="1338185"/>
            <a:ext cx="8049176" cy="5291216"/>
          </a:xfrm>
          <a:prstGeom prst="rect">
            <a:avLst/>
          </a:prstGeom>
        </p:spPr>
      </p:pic>
    </p:spTree>
    <p:extLst>
      <p:ext uri="{BB962C8B-B14F-4D97-AF65-F5344CB8AC3E}">
        <p14:creationId xmlns:p14="http://schemas.microsoft.com/office/powerpoint/2010/main" val="86783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t>Water-Level Hydrographs </a:t>
            </a:r>
            <a:br>
              <a:rPr lang="en-US" sz="4000" u="sng" dirty="0" smtClean="0"/>
            </a:br>
            <a:r>
              <a:rPr lang="en-US" sz="4000" u="sng" dirty="0" smtClean="0"/>
              <a:t>for Well Southwest of Madera</a:t>
            </a:r>
            <a:endParaRPr lang="en-US" sz="4000" u="sng" dirty="0"/>
          </a:p>
        </p:txBody>
      </p:sp>
      <p:pic>
        <p:nvPicPr>
          <p:cNvPr id="5" name="Picture 2" descr="I:\Timesheet Ken Schmidt\KDSA-PRESENTATIONS\Dairy_Jan-2012\WL_decline.jpg"/>
          <p:cNvPicPr>
            <a:picLocks noChangeAspect="1" noChangeArrowheads="1"/>
          </p:cNvPicPr>
          <p:nvPr/>
        </p:nvPicPr>
        <p:blipFill>
          <a:blip r:embed="rId2" cstate="print"/>
          <a:srcRect/>
          <a:stretch>
            <a:fillRect/>
          </a:stretch>
        </p:blipFill>
        <p:spPr bwMode="auto">
          <a:xfrm>
            <a:off x="1120533" y="1905000"/>
            <a:ext cx="6902934" cy="3959225"/>
          </a:xfrm>
          <a:prstGeom prst="rect">
            <a:avLst/>
          </a:prstGeom>
          <a:noFill/>
          <a:ln>
            <a:noFill/>
          </a:ln>
        </p:spPr>
      </p:pic>
    </p:spTree>
    <p:extLst>
      <p:ext uri="{BB962C8B-B14F-4D97-AF65-F5344CB8AC3E}">
        <p14:creationId xmlns:p14="http://schemas.microsoft.com/office/powerpoint/2010/main" val="5809485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t>Water-Level Hydrographs for </a:t>
            </a:r>
            <a:br>
              <a:rPr lang="en-US" sz="4000" u="sng" dirty="0" smtClean="0"/>
            </a:br>
            <a:r>
              <a:rPr lang="en-US" sz="4000" u="sng" dirty="0" smtClean="0"/>
              <a:t>Lower Aquifer Wells in the Lakeside Area</a:t>
            </a:r>
            <a:endParaRPr lang="en-US" sz="4000" u="sng" dirty="0"/>
          </a:p>
        </p:txBody>
      </p:sp>
      <p:pic>
        <p:nvPicPr>
          <p:cNvPr id="4" name="Picture 3"/>
          <p:cNvPicPr>
            <a:picLocks noChangeAspect="1"/>
          </p:cNvPicPr>
          <p:nvPr/>
        </p:nvPicPr>
        <p:blipFill>
          <a:blip r:embed="rId2"/>
          <a:stretch>
            <a:fillRect/>
          </a:stretch>
        </p:blipFill>
        <p:spPr>
          <a:xfrm>
            <a:off x="366712" y="1600200"/>
            <a:ext cx="8410575" cy="4714875"/>
          </a:xfrm>
          <a:prstGeom prst="rect">
            <a:avLst/>
          </a:prstGeom>
        </p:spPr>
      </p:pic>
    </p:spTree>
    <p:extLst>
      <p:ext uri="{BB962C8B-B14F-4D97-AF65-F5344CB8AC3E}">
        <p14:creationId xmlns:p14="http://schemas.microsoft.com/office/powerpoint/2010/main" val="78005578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effectLst/>
              </a:rPr>
              <a:t>Water Budget for Groundwater</a:t>
            </a:r>
            <a:endParaRPr lang="en-US" sz="4000" dirty="0"/>
          </a:p>
        </p:txBody>
      </p:sp>
      <p:sp>
        <p:nvSpPr>
          <p:cNvPr id="3" name="Text Placeholder 2"/>
          <p:cNvSpPr>
            <a:spLocks noGrp="1"/>
          </p:cNvSpPr>
          <p:nvPr>
            <p:ph type="body" sz="quarter" idx="10"/>
          </p:nvPr>
        </p:nvSpPr>
        <p:spPr>
          <a:xfrm>
            <a:off x="381000" y="1411552"/>
            <a:ext cx="8382000" cy="4881336"/>
          </a:xfrm>
        </p:spPr>
        <p:txBody>
          <a:bodyPr/>
          <a:lstStyle/>
          <a:p>
            <a:pPr marL="0" indent="0">
              <a:buNone/>
            </a:pPr>
            <a:r>
              <a:rPr lang="en-US" sz="2000" b="1" u="sng" dirty="0" smtClean="0"/>
              <a:t>Sources </a:t>
            </a:r>
            <a:r>
              <a:rPr lang="en-US" sz="2000" b="1" u="sng" dirty="0"/>
              <a:t>of Inflow</a:t>
            </a:r>
            <a:r>
              <a:rPr lang="en-US" sz="2000" b="1" dirty="0"/>
              <a:t>		</a:t>
            </a:r>
            <a:r>
              <a:rPr lang="en-US" sz="2000" b="1" dirty="0" smtClean="0"/>
              <a:t>	</a:t>
            </a:r>
            <a:r>
              <a:rPr lang="en-US" sz="2000" b="1" dirty="0"/>
              <a:t>	</a:t>
            </a:r>
            <a:r>
              <a:rPr lang="en-US" sz="2000" b="1" u="sng" dirty="0" smtClean="0"/>
              <a:t>Amount </a:t>
            </a:r>
            <a:r>
              <a:rPr lang="en-US" sz="2000" b="1" u="sng" dirty="0"/>
              <a:t>(AF/</a:t>
            </a:r>
            <a:r>
              <a:rPr lang="en-US" sz="2000" b="1" u="sng" dirty="0" err="1"/>
              <a:t>yr</a:t>
            </a:r>
            <a:r>
              <a:rPr lang="en-US" sz="2000" b="1" u="sng" dirty="0"/>
              <a:t>)</a:t>
            </a:r>
            <a:endParaRPr lang="en-US" sz="2000" dirty="0"/>
          </a:p>
          <a:p>
            <a:pPr marL="0" indent="0">
              <a:buNone/>
            </a:pPr>
            <a:r>
              <a:rPr lang="en-US" sz="2000" b="1" dirty="0"/>
              <a:t>Streamflow Seepage		</a:t>
            </a:r>
            <a:r>
              <a:rPr lang="en-US" sz="2000" b="1" dirty="0" smtClean="0"/>
              <a:t>	______________</a:t>
            </a:r>
            <a:endParaRPr lang="en-US" sz="2000" dirty="0"/>
          </a:p>
          <a:p>
            <a:pPr marL="0" indent="0">
              <a:buNone/>
            </a:pPr>
            <a:r>
              <a:rPr lang="en-US" sz="2000" b="1" dirty="0"/>
              <a:t>Canal Seepage			</a:t>
            </a:r>
            <a:r>
              <a:rPr lang="en-US" sz="2000" b="1" dirty="0" smtClean="0"/>
              <a:t>	______________</a:t>
            </a:r>
            <a:endParaRPr lang="en-US" sz="2000" dirty="0"/>
          </a:p>
          <a:p>
            <a:pPr marL="0" indent="0">
              <a:buNone/>
            </a:pPr>
            <a:r>
              <a:rPr lang="en-US" sz="2000" b="1" dirty="0"/>
              <a:t>Deep Percolation from </a:t>
            </a:r>
            <a:r>
              <a:rPr lang="en-US" sz="2000" b="1" dirty="0" smtClean="0"/>
              <a:t>Irrigation</a:t>
            </a:r>
            <a:r>
              <a:rPr lang="en-US" sz="2000" b="1" dirty="0"/>
              <a:t>	</a:t>
            </a:r>
            <a:r>
              <a:rPr lang="en-US" sz="2000" b="1" dirty="0" smtClean="0"/>
              <a:t>	______________</a:t>
            </a:r>
            <a:endParaRPr lang="en-US" sz="2000" dirty="0"/>
          </a:p>
          <a:p>
            <a:pPr marL="0" indent="0">
              <a:buNone/>
            </a:pPr>
            <a:r>
              <a:rPr lang="en-US" sz="2000" b="1" dirty="0"/>
              <a:t>Groundwater Inflow			</a:t>
            </a:r>
            <a:r>
              <a:rPr lang="en-US" sz="2000" b="1" dirty="0" smtClean="0"/>
              <a:t>______________</a:t>
            </a:r>
            <a:endParaRPr lang="en-US" sz="2000" dirty="0"/>
          </a:p>
          <a:p>
            <a:pPr marL="0" indent="0">
              <a:buNone/>
            </a:pPr>
            <a:r>
              <a:rPr lang="en-US" sz="2000" b="1" dirty="0"/>
              <a:t>Intentional Recharge		</a:t>
            </a:r>
            <a:r>
              <a:rPr lang="en-US" sz="2000" b="1" dirty="0" smtClean="0"/>
              <a:t>	______________</a:t>
            </a:r>
            <a:endParaRPr lang="en-US" sz="2000" dirty="0"/>
          </a:p>
          <a:p>
            <a:pPr marL="0" indent="0">
              <a:buNone/>
            </a:pPr>
            <a:r>
              <a:rPr lang="en-US" sz="2000" b="1" dirty="0"/>
              <a:t>Subtotal</a:t>
            </a:r>
            <a:r>
              <a:rPr lang="en-US" sz="2000" b="1" dirty="0" smtClean="0"/>
              <a:t>:</a:t>
            </a:r>
            <a:r>
              <a:rPr lang="en-US" sz="2000" b="1" dirty="0"/>
              <a:t>	</a:t>
            </a:r>
            <a:r>
              <a:rPr lang="en-US" sz="2000" b="1" dirty="0" smtClean="0"/>
              <a:t>	</a:t>
            </a:r>
            <a:r>
              <a:rPr lang="en-US" sz="2000" b="1" dirty="0"/>
              <a:t>	</a:t>
            </a:r>
            <a:r>
              <a:rPr lang="en-US" sz="2000" b="1" dirty="0" smtClean="0"/>
              <a:t>	______________</a:t>
            </a:r>
            <a:endParaRPr lang="en-US" sz="2000" dirty="0" smtClean="0"/>
          </a:p>
          <a:p>
            <a:pPr marL="0" indent="0">
              <a:buNone/>
            </a:pPr>
            <a:endParaRPr lang="en-US" sz="2000" dirty="0" smtClean="0"/>
          </a:p>
          <a:p>
            <a:pPr marL="0" indent="0">
              <a:buNone/>
            </a:pPr>
            <a:r>
              <a:rPr lang="en-US" sz="2000" b="1" u="sng" dirty="0" smtClean="0"/>
              <a:t>Sources </a:t>
            </a:r>
            <a:r>
              <a:rPr lang="en-US" sz="2000" b="1" u="sng" dirty="0"/>
              <a:t>of Outflow</a:t>
            </a:r>
            <a:r>
              <a:rPr lang="en-US" sz="2000" b="1" dirty="0"/>
              <a:t>			</a:t>
            </a:r>
            <a:r>
              <a:rPr lang="en-US" sz="2000" b="1" u="sng" dirty="0" smtClean="0"/>
              <a:t>Amount </a:t>
            </a:r>
            <a:r>
              <a:rPr lang="en-US" sz="2000" b="1" u="sng" dirty="0"/>
              <a:t>(AF/</a:t>
            </a:r>
            <a:r>
              <a:rPr lang="en-US" sz="2000" b="1" u="sng" dirty="0" err="1"/>
              <a:t>yr</a:t>
            </a:r>
            <a:r>
              <a:rPr lang="en-US" sz="2000" b="1" u="sng" dirty="0"/>
              <a:t>)</a:t>
            </a:r>
            <a:endParaRPr lang="en-US" sz="2000" dirty="0"/>
          </a:p>
          <a:p>
            <a:pPr marL="0" indent="0">
              <a:buNone/>
            </a:pPr>
            <a:r>
              <a:rPr lang="en-US" sz="2000" b="1" dirty="0" err="1" smtClean="0"/>
              <a:t>Pumpage</a:t>
            </a:r>
            <a:r>
              <a:rPr lang="en-US" sz="2000" b="1" dirty="0"/>
              <a:t>		</a:t>
            </a:r>
            <a:r>
              <a:rPr lang="en-US" sz="2000" b="1" dirty="0" smtClean="0"/>
              <a:t>		______________</a:t>
            </a:r>
            <a:endParaRPr lang="en-US" sz="2000" dirty="0"/>
          </a:p>
          <a:p>
            <a:pPr marL="0" indent="0">
              <a:buNone/>
            </a:pPr>
            <a:r>
              <a:rPr lang="en-US" sz="2000" b="1" dirty="0"/>
              <a:t>Groundwater </a:t>
            </a:r>
            <a:r>
              <a:rPr lang="en-US" sz="2000" b="1" dirty="0" smtClean="0"/>
              <a:t>Outflow</a:t>
            </a:r>
            <a:r>
              <a:rPr lang="en-US" sz="2000" b="1" dirty="0"/>
              <a:t>	</a:t>
            </a:r>
            <a:r>
              <a:rPr lang="en-US" sz="2000" b="1" dirty="0" smtClean="0"/>
              <a:t>	</a:t>
            </a:r>
            <a:r>
              <a:rPr lang="en-US" sz="2000" b="1" dirty="0"/>
              <a:t>	</a:t>
            </a:r>
            <a:r>
              <a:rPr lang="en-US" sz="2000" b="1" dirty="0" smtClean="0"/>
              <a:t>______________</a:t>
            </a:r>
          </a:p>
          <a:p>
            <a:pPr marL="0" indent="0">
              <a:buNone/>
            </a:pPr>
            <a:r>
              <a:rPr lang="en-US" sz="2000" b="1" dirty="0"/>
              <a:t>Subtotal:		</a:t>
            </a:r>
            <a:r>
              <a:rPr lang="en-US" sz="2000" b="1" dirty="0" smtClean="0"/>
              <a:t>	</a:t>
            </a:r>
            <a:r>
              <a:rPr lang="en-US" sz="2000" b="1" dirty="0"/>
              <a:t>	______________</a:t>
            </a:r>
            <a:endParaRPr lang="en-US" sz="2000" dirty="0"/>
          </a:p>
          <a:p>
            <a:pPr marL="0" indent="0">
              <a:buNone/>
            </a:pPr>
            <a:endParaRPr lang="en-US" sz="2000" dirty="0"/>
          </a:p>
          <a:p>
            <a:pPr marL="0" indent="0">
              <a:buNone/>
            </a:pPr>
            <a:r>
              <a:rPr lang="en-US" sz="2000" b="1" dirty="0"/>
              <a:t>Change in Storage: </a:t>
            </a:r>
            <a:r>
              <a:rPr lang="en-US" sz="2000" b="1" dirty="0" smtClean="0"/>
              <a:t>Inflow </a:t>
            </a:r>
            <a:r>
              <a:rPr lang="en-US" sz="2000" b="1" dirty="0"/>
              <a:t>minus </a:t>
            </a:r>
            <a:r>
              <a:rPr lang="en-US" sz="2000" b="1" dirty="0" smtClean="0"/>
              <a:t>Outflow = ______________</a:t>
            </a:r>
            <a:endParaRPr lang="en-US" sz="2000" dirty="0"/>
          </a:p>
          <a:p>
            <a:endParaRPr lang="en-US" sz="1200" dirty="0"/>
          </a:p>
        </p:txBody>
      </p:sp>
    </p:spTree>
    <p:extLst>
      <p:ext uri="{BB962C8B-B14F-4D97-AF65-F5344CB8AC3E}">
        <p14:creationId xmlns:p14="http://schemas.microsoft.com/office/powerpoint/2010/main" val="32847605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effectLst/>
              </a:rPr>
              <a:t>Change in Storage Based on </a:t>
            </a:r>
            <a:br>
              <a:rPr lang="en-US" sz="4000" u="sng" dirty="0" smtClean="0">
                <a:effectLst/>
              </a:rPr>
            </a:br>
            <a:r>
              <a:rPr lang="en-US" sz="4000" u="sng" dirty="0" smtClean="0">
                <a:effectLst/>
              </a:rPr>
              <a:t>Water Levels</a:t>
            </a:r>
            <a:endParaRPr lang="en-US" sz="4000" dirty="0"/>
          </a:p>
        </p:txBody>
      </p:sp>
      <p:sp>
        <p:nvSpPr>
          <p:cNvPr id="3" name="Text Placeholder 2"/>
          <p:cNvSpPr>
            <a:spLocks noGrp="1"/>
          </p:cNvSpPr>
          <p:nvPr>
            <p:ph type="body" sz="quarter" idx="10"/>
          </p:nvPr>
        </p:nvSpPr>
        <p:spPr>
          <a:xfrm>
            <a:off x="381000" y="1411552"/>
            <a:ext cx="8382000" cy="3040832"/>
          </a:xfrm>
        </p:spPr>
        <p:txBody>
          <a:bodyPr/>
          <a:lstStyle/>
          <a:p>
            <a:endParaRPr lang="en-US" sz="2400" b="1" dirty="0" smtClean="0"/>
          </a:p>
          <a:p>
            <a:r>
              <a:rPr lang="en-US" sz="2400" b="1" dirty="0" smtClean="0"/>
              <a:t>Water-level </a:t>
            </a:r>
            <a:r>
              <a:rPr lang="en-US" sz="2400" b="1" dirty="0"/>
              <a:t>change </a:t>
            </a:r>
            <a:r>
              <a:rPr lang="en-US" sz="1600" b="1" dirty="0"/>
              <a:t>(</a:t>
            </a:r>
            <a:r>
              <a:rPr lang="en-US" sz="1600" b="1" dirty="0" err="1"/>
              <a:t>ft</a:t>
            </a:r>
            <a:r>
              <a:rPr lang="en-US" sz="1600" b="1" dirty="0"/>
              <a:t>/</a:t>
            </a:r>
            <a:r>
              <a:rPr lang="en-US" sz="1600" b="1" dirty="0" err="1"/>
              <a:t>yr</a:t>
            </a:r>
            <a:r>
              <a:rPr lang="en-US" sz="1600" b="1" dirty="0"/>
              <a:t>) </a:t>
            </a:r>
            <a:r>
              <a:rPr lang="en-US" sz="2400" b="1" dirty="0" smtClean="0"/>
              <a:t>× </a:t>
            </a:r>
            <a:r>
              <a:rPr lang="en-US" sz="2400" b="1" dirty="0"/>
              <a:t>specific yield </a:t>
            </a:r>
            <a:r>
              <a:rPr lang="en-US" sz="1600" b="1" dirty="0"/>
              <a:t>(%)</a:t>
            </a:r>
            <a:r>
              <a:rPr lang="en-US" sz="2400" b="1" dirty="0"/>
              <a:t> ×</a:t>
            </a:r>
            <a:r>
              <a:rPr lang="en-US" sz="2400" b="1" dirty="0" smtClean="0"/>
              <a:t> </a:t>
            </a:r>
            <a:r>
              <a:rPr lang="en-US" sz="2400" b="1" dirty="0"/>
              <a:t>Area = </a:t>
            </a:r>
            <a:r>
              <a:rPr lang="en-US" sz="2400" b="1" dirty="0" smtClean="0"/>
              <a:t>_____ </a:t>
            </a:r>
            <a:r>
              <a:rPr lang="en-US" sz="1600" b="1" dirty="0" smtClean="0"/>
              <a:t>(AF/</a:t>
            </a:r>
            <a:r>
              <a:rPr lang="en-US" sz="1600" b="1" dirty="0" err="1" smtClean="0"/>
              <a:t>yr</a:t>
            </a:r>
            <a:r>
              <a:rPr lang="en-US" sz="1600" b="1" dirty="0" smtClean="0"/>
              <a:t>)</a:t>
            </a:r>
          </a:p>
          <a:p>
            <a:endParaRPr lang="en-US" sz="2400" b="1" dirty="0"/>
          </a:p>
          <a:p>
            <a:r>
              <a:rPr lang="en-US" sz="2400" b="1" dirty="0"/>
              <a:t>S</a:t>
            </a:r>
            <a:r>
              <a:rPr lang="en-US" sz="2400" b="1" dirty="0" smtClean="0"/>
              <a:t>pecific yields commonly range from 10 to 20%</a:t>
            </a:r>
          </a:p>
          <a:p>
            <a:pPr marL="0" indent="0">
              <a:buNone/>
            </a:pPr>
            <a:endParaRPr lang="en-US" dirty="0"/>
          </a:p>
          <a:p>
            <a:r>
              <a:rPr lang="en-US" sz="2400" b="1" dirty="0"/>
              <a:t>For unconfined aquifers only.</a:t>
            </a:r>
            <a:endParaRPr lang="en-US" sz="2400" dirty="0"/>
          </a:p>
          <a:p>
            <a:pPr marL="0" indent="0">
              <a:buNone/>
            </a:pPr>
            <a:endParaRPr lang="en-US" dirty="0"/>
          </a:p>
        </p:txBody>
      </p:sp>
    </p:spTree>
    <p:extLst>
      <p:ext uri="{BB962C8B-B14F-4D97-AF65-F5344CB8AC3E}">
        <p14:creationId xmlns:p14="http://schemas.microsoft.com/office/powerpoint/2010/main" val="243743680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effectLst/>
              </a:rPr>
              <a:t>San Joaquin Valley Hydrologic Study Areas</a:t>
            </a:r>
            <a:endParaRPr lang="en-US" sz="4000" dirty="0"/>
          </a:p>
        </p:txBody>
      </p:sp>
      <p:pic>
        <p:nvPicPr>
          <p:cNvPr id="6" name="Picture 5"/>
          <p:cNvPicPr>
            <a:picLocks noChangeAspect="1"/>
          </p:cNvPicPr>
          <p:nvPr/>
        </p:nvPicPr>
        <p:blipFill>
          <a:blip r:embed="rId2"/>
          <a:stretch>
            <a:fillRect/>
          </a:stretch>
        </p:blipFill>
        <p:spPr>
          <a:xfrm>
            <a:off x="2262187" y="838200"/>
            <a:ext cx="4619625" cy="5886450"/>
          </a:xfrm>
          <a:prstGeom prst="rect">
            <a:avLst/>
          </a:prstGeom>
        </p:spPr>
      </p:pic>
      <p:sp>
        <p:nvSpPr>
          <p:cNvPr id="3" name="TextBox 2"/>
          <p:cNvSpPr txBox="1"/>
          <p:nvPr/>
        </p:nvSpPr>
        <p:spPr>
          <a:xfrm>
            <a:off x="4552461" y="4114800"/>
            <a:ext cx="458780" cy="246221"/>
          </a:xfrm>
          <a:prstGeom prst="rect">
            <a:avLst/>
          </a:prstGeom>
          <a:noFill/>
        </p:spPr>
        <p:txBody>
          <a:bodyPr wrap="none" rtlCol="0">
            <a:spAutoFit/>
          </a:bodyPr>
          <a:lstStyle/>
          <a:p>
            <a:r>
              <a:rPr lang="en-US" sz="1000" dirty="0" smtClean="0"/>
              <a:t>Kings</a:t>
            </a:r>
            <a:endParaRPr lang="en-US" sz="1000" dirty="0"/>
          </a:p>
        </p:txBody>
      </p:sp>
      <p:sp>
        <p:nvSpPr>
          <p:cNvPr id="7" name="TextBox 6"/>
          <p:cNvSpPr txBox="1"/>
          <p:nvPr/>
        </p:nvSpPr>
        <p:spPr>
          <a:xfrm>
            <a:off x="4648200" y="3352800"/>
            <a:ext cx="537327" cy="246221"/>
          </a:xfrm>
          <a:prstGeom prst="rect">
            <a:avLst/>
          </a:prstGeom>
          <a:noFill/>
        </p:spPr>
        <p:txBody>
          <a:bodyPr wrap="none" rtlCol="0">
            <a:spAutoFit/>
          </a:bodyPr>
          <a:lstStyle/>
          <a:p>
            <a:r>
              <a:rPr lang="en-US" sz="1000" dirty="0" smtClean="0"/>
              <a:t>Fresno</a:t>
            </a:r>
            <a:endParaRPr lang="en-US" sz="1000" dirty="0"/>
          </a:p>
        </p:txBody>
      </p:sp>
      <p:sp>
        <p:nvSpPr>
          <p:cNvPr id="8" name="TextBox 7"/>
          <p:cNvSpPr txBox="1"/>
          <p:nvPr/>
        </p:nvSpPr>
        <p:spPr>
          <a:xfrm>
            <a:off x="3657600" y="2667000"/>
            <a:ext cx="588623" cy="246221"/>
          </a:xfrm>
          <a:prstGeom prst="rect">
            <a:avLst/>
          </a:prstGeom>
          <a:noFill/>
        </p:spPr>
        <p:txBody>
          <a:bodyPr wrap="none" rtlCol="0">
            <a:spAutoFit/>
          </a:bodyPr>
          <a:lstStyle/>
          <a:p>
            <a:r>
              <a:rPr lang="en-US" sz="1000" dirty="0" smtClean="0"/>
              <a:t>Merced</a:t>
            </a:r>
            <a:endParaRPr lang="en-US" sz="1000" dirty="0"/>
          </a:p>
        </p:txBody>
      </p:sp>
      <p:sp>
        <p:nvSpPr>
          <p:cNvPr id="9" name="TextBox 8"/>
          <p:cNvSpPr txBox="1"/>
          <p:nvPr/>
        </p:nvSpPr>
        <p:spPr>
          <a:xfrm>
            <a:off x="3238923" y="2270662"/>
            <a:ext cx="700833" cy="246221"/>
          </a:xfrm>
          <a:prstGeom prst="rect">
            <a:avLst/>
          </a:prstGeom>
          <a:noFill/>
        </p:spPr>
        <p:txBody>
          <a:bodyPr wrap="none" rtlCol="0">
            <a:spAutoFit/>
          </a:bodyPr>
          <a:lstStyle/>
          <a:p>
            <a:r>
              <a:rPr lang="en-US" sz="1000" dirty="0" smtClean="0"/>
              <a:t>Stanislaus</a:t>
            </a:r>
            <a:endParaRPr lang="en-US" sz="1000" dirty="0"/>
          </a:p>
        </p:txBody>
      </p:sp>
      <p:sp>
        <p:nvSpPr>
          <p:cNvPr id="10" name="TextBox 9"/>
          <p:cNvSpPr txBox="1"/>
          <p:nvPr/>
        </p:nvSpPr>
        <p:spPr>
          <a:xfrm>
            <a:off x="5486400" y="5029200"/>
            <a:ext cx="428322" cy="246221"/>
          </a:xfrm>
          <a:prstGeom prst="rect">
            <a:avLst/>
          </a:prstGeom>
          <a:noFill/>
        </p:spPr>
        <p:txBody>
          <a:bodyPr wrap="none" rtlCol="0">
            <a:spAutoFit/>
          </a:bodyPr>
          <a:lstStyle/>
          <a:p>
            <a:r>
              <a:rPr lang="en-US" sz="1000" dirty="0" smtClean="0"/>
              <a:t>Kern</a:t>
            </a:r>
            <a:endParaRPr lang="en-US" sz="1000" dirty="0"/>
          </a:p>
        </p:txBody>
      </p:sp>
      <p:sp>
        <p:nvSpPr>
          <p:cNvPr id="11" name="Rectangle 10"/>
          <p:cNvSpPr/>
          <p:nvPr/>
        </p:nvSpPr>
        <p:spPr bwMode="auto">
          <a:xfrm>
            <a:off x="3462710" y="2172979"/>
            <a:ext cx="533400" cy="178296"/>
          </a:xfrm>
          <a:prstGeom prst="rect">
            <a:avLst/>
          </a:prstGeom>
          <a:solidFill>
            <a:srgbClr val="838383"/>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838383"/>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4" name="Rectangle 13"/>
          <p:cNvSpPr/>
          <p:nvPr/>
        </p:nvSpPr>
        <p:spPr bwMode="auto">
          <a:xfrm>
            <a:off x="4219897" y="2180221"/>
            <a:ext cx="739502" cy="180881"/>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5" name="Rectangle 14"/>
          <p:cNvSpPr/>
          <p:nvPr/>
        </p:nvSpPr>
        <p:spPr bwMode="auto">
          <a:xfrm>
            <a:off x="5029200" y="2209800"/>
            <a:ext cx="228600" cy="211193"/>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7" name="Rectangle 16"/>
          <p:cNvSpPr/>
          <p:nvPr/>
        </p:nvSpPr>
        <p:spPr bwMode="auto">
          <a:xfrm>
            <a:off x="3985519" y="2427477"/>
            <a:ext cx="260703" cy="225666"/>
          </a:xfrm>
          <a:prstGeom prst="rect">
            <a:avLst/>
          </a:prstGeom>
          <a:solidFill>
            <a:srgbClr val="838383"/>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838383"/>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19" name="Rectangle 18"/>
          <p:cNvSpPr/>
          <p:nvPr/>
        </p:nvSpPr>
        <p:spPr bwMode="auto">
          <a:xfrm>
            <a:off x="4338916" y="2476767"/>
            <a:ext cx="385483" cy="114033"/>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0" name="TextBox 19"/>
          <p:cNvSpPr txBox="1"/>
          <p:nvPr/>
        </p:nvSpPr>
        <p:spPr>
          <a:xfrm>
            <a:off x="3417678" y="2079067"/>
            <a:ext cx="2133600" cy="646331"/>
          </a:xfrm>
          <a:prstGeom prst="rect">
            <a:avLst/>
          </a:prstGeom>
          <a:noFill/>
        </p:spPr>
        <p:txBody>
          <a:bodyPr wrap="square" rtlCol="0">
            <a:spAutoFit/>
          </a:bodyPr>
          <a:lstStyle/>
          <a:p>
            <a:r>
              <a:rPr lang="en-US" dirty="0" smtClean="0">
                <a:ln>
                  <a:solidFill>
                    <a:schemeClr val="tx1"/>
                  </a:solidFill>
                </a:ln>
                <a:solidFill>
                  <a:schemeClr val="bg1"/>
                </a:solidFill>
                <a:latin typeface="Arial Black" panose="020B0A04020102020204" pitchFamily="34" charset="0"/>
              </a:rPr>
              <a:t>San    Joaquin </a:t>
            </a:r>
          </a:p>
          <a:p>
            <a:r>
              <a:rPr lang="en-US" dirty="0" smtClean="0">
                <a:ln>
                  <a:solidFill>
                    <a:schemeClr val="tx1"/>
                  </a:solidFill>
                </a:ln>
                <a:solidFill>
                  <a:schemeClr val="bg1"/>
                </a:solidFill>
                <a:latin typeface="Arial Black" panose="020B0A04020102020204" pitchFamily="34" charset="0"/>
              </a:rPr>
              <a:t>       Basin</a:t>
            </a:r>
            <a:endParaRPr lang="en-US" dirty="0">
              <a:ln>
                <a:solidFill>
                  <a:schemeClr val="tx1"/>
                </a:solidFill>
              </a:ln>
              <a:solidFill>
                <a:schemeClr val="bg1"/>
              </a:solidFill>
              <a:latin typeface="Arial Black" panose="020B0A04020102020204" pitchFamily="34" charset="0"/>
            </a:endParaRPr>
          </a:p>
        </p:txBody>
      </p:sp>
      <p:sp>
        <p:nvSpPr>
          <p:cNvPr id="21" name="Rectangle 20"/>
          <p:cNvSpPr/>
          <p:nvPr/>
        </p:nvSpPr>
        <p:spPr bwMode="auto">
          <a:xfrm>
            <a:off x="5062570" y="4133135"/>
            <a:ext cx="576230" cy="685800"/>
          </a:xfrm>
          <a:prstGeom prst="rect">
            <a:avLst/>
          </a:prstGeom>
          <a:solidFill>
            <a:srgbClr val="838383"/>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838383"/>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2" name="Rectangle 21"/>
          <p:cNvSpPr/>
          <p:nvPr/>
        </p:nvSpPr>
        <p:spPr bwMode="auto">
          <a:xfrm>
            <a:off x="5690129" y="4151251"/>
            <a:ext cx="385483" cy="420749"/>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3" name="Rectangle 22"/>
          <p:cNvSpPr/>
          <p:nvPr/>
        </p:nvSpPr>
        <p:spPr bwMode="auto">
          <a:xfrm>
            <a:off x="5673647" y="4602404"/>
            <a:ext cx="241076" cy="179861"/>
          </a:xfrm>
          <a:prstGeom prst="rect">
            <a:avLst/>
          </a:prstGeom>
          <a:solidFill>
            <a:schemeClr val="tx1"/>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chemeClr val="tx1"/>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latin typeface="Segoe" pitchFamily="34" charset="0"/>
            </a:endParaRPr>
          </a:p>
        </p:txBody>
      </p:sp>
      <p:sp>
        <p:nvSpPr>
          <p:cNvPr id="24" name="TextBox 23"/>
          <p:cNvSpPr txBox="1"/>
          <p:nvPr/>
        </p:nvSpPr>
        <p:spPr>
          <a:xfrm>
            <a:off x="5029200" y="4014370"/>
            <a:ext cx="993618" cy="923330"/>
          </a:xfrm>
          <a:prstGeom prst="rect">
            <a:avLst/>
          </a:prstGeom>
          <a:noFill/>
        </p:spPr>
        <p:txBody>
          <a:bodyPr wrap="square" rtlCol="0">
            <a:spAutoFit/>
          </a:bodyPr>
          <a:lstStyle/>
          <a:p>
            <a:r>
              <a:rPr lang="en-US" dirty="0" smtClean="0">
                <a:ln>
                  <a:solidFill>
                    <a:schemeClr val="tx1"/>
                  </a:solidFill>
                </a:ln>
                <a:solidFill>
                  <a:schemeClr val="bg1"/>
                </a:solidFill>
                <a:latin typeface="Arial Black" panose="020B0A04020102020204" pitchFamily="34" charset="0"/>
              </a:rPr>
              <a:t>Tulare</a:t>
            </a:r>
          </a:p>
          <a:p>
            <a:r>
              <a:rPr lang="en-US" dirty="0" smtClean="0">
                <a:ln>
                  <a:solidFill>
                    <a:schemeClr val="tx1"/>
                  </a:solidFill>
                </a:ln>
                <a:solidFill>
                  <a:schemeClr val="bg1"/>
                </a:solidFill>
                <a:latin typeface="Arial Black" panose="020B0A04020102020204" pitchFamily="34" charset="0"/>
              </a:rPr>
              <a:t>Lake </a:t>
            </a:r>
          </a:p>
          <a:p>
            <a:r>
              <a:rPr lang="en-US" dirty="0" smtClean="0">
                <a:ln>
                  <a:solidFill>
                    <a:schemeClr val="tx1"/>
                  </a:solidFill>
                </a:ln>
                <a:solidFill>
                  <a:schemeClr val="bg1"/>
                </a:solidFill>
                <a:latin typeface="Arial Black" panose="020B0A04020102020204" pitchFamily="34" charset="0"/>
              </a:rPr>
              <a:t>Basin</a:t>
            </a:r>
            <a:endParaRPr lang="en-US" dirty="0">
              <a:ln>
                <a:solidFill>
                  <a:schemeClr val="tx1"/>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289063968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u="sng" dirty="0" smtClean="0">
                <a:effectLst/>
              </a:rPr>
              <a:t>Estimates of Groundwater Overdraft </a:t>
            </a:r>
            <a:endParaRPr lang="en-US" sz="4000" dirty="0"/>
          </a:p>
        </p:txBody>
      </p:sp>
      <p:sp>
        <p:nvSpPr>
          <p:cNvPr id="4" name="Text Placeholder 2"/>
          <p:cNvSpPr>
            <a:spLocks noGrp="1"/>
          </p:cNvSpPr>
          <p:nvPr>
            <p:ph type="body" sz="quarter" idx="10"/>
          </p:nvPr>
        </p:nvSpPr>
        <p:spPr>
          <a:xfrm>
            <a:off x="152400" y="1411552"/>
            <a:ext cx="8915400" cy="2523768"/>
          </a:xfrm>
        </p:spPr>
        <p:txBody>
          <a:bodyPr/>
          <a:lstStyle/>
          <a:p>
            <a:pPr marL="0" indent="0">
              <a:lnSpc>
                <a:spcPct val="100000"/>
              </a:lnSpc>
              <a:buNone/>
            </a:pPr>
            <a:r>
              <a:rPr lang="en-US" sz="2000" b="1" dirty="0" smtClean="0"/>
              <a:t>Early 1970’s		Basin 5D		         2 million acre-feet per year</a:t>
            </a:r>
          </a:p>
          <a:p>
            <a:pPr marL="0" indent="0">
              <a:lnSpc>
                <a:spcPct val="100000"/>
              </a:lnSpc>
              <a:buNone/>
            </a:pPr>
            <a:endParaRPr lang="en-US" sz="2000" b="1" dirty="0" smtClean="0"/>
          </a:p>
          <a:p>
            <a:pPr marL="0" indent="0">
              <a:lnSpc>
                <a:spcPct val="100000"/>
              </a:lnSpc>
              <a:buNone/>
            </a:pPr>
            <a:r>
              <a:rPr lang="en-US" sz="2000" b="1" dirty="0" smtClean="0"/>
              <a:t>Projected 2000		Basin 5D		      1.3 </a:t>
            </a:r>
            <a:r>
              <a:rPr lang="en-US" sz="2000" b="1" dirty="0"/>
              <a:t>million acre-feet per </a:t>
            </a:r>
            <a:r>
              <a:rPr lang="en-US" sz="2000" b="1" dirty="0" smtClean="0"/>
              <a:t>year</a:t>
            </a:r>
          </a:p>
          <a:p>
            <a:pPr marL="0" indent="0">
              <a:lnSpc>
                <a:spcPct val="100000"/>
              </a:lnSpc>
              <a:buNone/>
            </a:pPr>
            <a:r>
              <a:rPr lang="en-US" sz="2000" b="1" dirty="0" smtClean="0"/>
              <a:t> </a:t>
            </a:r>
          </a:p>
          <a:p>
            <a:pPr marL="0" indent="0">
              <a:lnSpc>
                <a:spcPct val="100000"/>
              </a:lnSpc>
              <a:buNone/>
            </a:pPr>
            <a:r>
              <a:rPr lang="en-US" sz="2000" b="1" dirty="0" smtClean="0"/>
              <a:t>2009 (USGS PP 1760)	Central Valley	</a:t>
            </a:r>
            <a:r>
              <a:rPr lang="en-US" sz="2000" b="1" dirty="0"/>
              <a:t> </a:t>
            </a:r>
            <a:r>
              <a:rPr lang="en-US" sz="2000" b="1" dirty="0" smtClean="0"/>
              <a:t>                     1.3 </a:t>
            </a:r>
            <a:r>
              <a:rPr lang="en-US" sz="2000" b="1" dirty="0"/>
              <a:t>million acre-feet per year </a:t>
            </a:r>
            <a:endParaRPr lang="en-US" sz="2000" b="1" dirty="0" smtClean="0"/>
          </a:p>
          <a:p>
            <a:pPr marL="0" indent="0">
              <a:lnSpc>
                <a:spcPct val="100000"/>
              </a:lnSpc>
              <a:buNone/>
            </a:pPr>
            <a:endParaRPr lang="en-US" sz="2000" b="1" dirty="0" smtClean="0"/>
          </a:p>
          <a:p>
            <a:pPr marL="0" indent="0">
              <a:lnSpc>
                <a:spcPct val="100000"/>
              </a:lnSpc>
              <a:buNone/>
            </a:pPr>
            <a:r>
              <a:rPr lang="en-US" sz="2000" b="1" dirty="0" smtClean="0"/>
              <a:t>Present 			San Joaquin Valley        1.5 to 2.0 million acre-feet per year</a:t>
            </a:r>
          </a:p>
        </p:txBody>
      </p:sp>
    </p:spTree>
    <p:extLst>
      <p:ext uri="{BB962C8B-B14F-4D97-AF65-F5344CB8AC3E}">
        <p14:creationId xmlns:p14="http://schemas.microsoft.com/office/powerpoint/2010/main" val="51067771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pPr algn="ctr"/>
            <a:r>
              <a:rPr lang="en-US" sz="4000" u="sng" dirty="0" smtClean="0"/>
              <a:t>Subsurface Geologic Cross Section</a:t>
            </a:r>
            <a:br>
              <a:rPr lang="en-US" sz="4000" u="sng" dirty="0" smtClean="0"/>
            </a:br>
            <a:r>
              <a:rPr lang="en-US" sz="4000" u="sng" dirty="0" smtClean="0"/>
              <a:t>Beneath Five Points Subarea</a:t>
            </a:r>
            <a:endParaRPr lang="en-US" sz="4000" u="sng" dirty="0"/>
          </a:p>
        </p:txBody>
      </p:sp>
      <p:pic>
        <p:nvPicPr>
          <p:cNvPr id="6" name="Picture 5"/>
          <p:cNvPicPr>
            <a:picLocks noChangeAspect="1"/>
          </p:cNvPicPr>
          <p:nvPr/>
        </p:nvPicPr>
        <p:blipFill>
          <a:blip r:embed="rId2"/>
          <a:stretch>
            <a:fillRect/>
          </a:stretch>
        </p:blipFill>
        <p:spPr>
          <a:xfrm>
            <a:off x="504924" y="1338184"/>
            <a:ext cx="8134152" cy="5481438"/>
          </a:xfrm>
          <a:prstGeom prst="rect">
            <a:avLst/>
          </a:prstGeom>
        </p:spPr>
      </p:pic>
    </p:spTree>
    <p:extLst>
      <p:ext uri="{BB962C8B-B14F-4D97-AF65-F5344CB8AC3E}">
        <p14:creationId xmlns:p14="http://schemas.microsoft.com/office/powerpoint/2010/main" val="41094963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801D66-535F-4D68-8745-8492CEE9CB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texture wave design)</Template>
  <TotalTime>982</TotalTime>
  <Words>505</Words>
  <Application>Microsoft Office PowerPoint</Application>
  <PresentationFormat>On-screen Show (4:3)</PresentationFormat>
  <Paragraphs>90</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Black</vt:lpstr>
      <vt:lpstr>Calibri</vt:lpstr>
      <vt:lpstr>Courier New</vt:lpstr>
      <vt:lpstr>Segoe</vt:lpstr>
      <vt:lpstr>Wingdings</vt:lpstr>
      <vt:lpstr>Blue Segoe 4-3 template-template_April-17-2007</vt:lpstr>
      <vt:lpstr>White with Courier font for code slides</vt:lpstr>
      <vt:lpstr>Groundwater Overdraft  and Management</vt:lpstr>
      <vt:lpstr>Water-Level Hydrographs  for Wells East of Sanger</vt:lpstr>
      <vt:lpstr>Water-Level Hydrographs  for Well Southwest of Madera</vt:lpstr>
      <vt:lpstr>Water-Level Hydrographs for  Lower Aquifer Wells in the Lakeside Area</vt:lpstr>
      <vt:lpstr>Water Budget for Groundwater</vt:lpstr>
      <vt:lpstr>Change in Storage Based on  Water Levels</vt:lpstr>
      <vt:lpstr>San Joaquin Valley Hydrologic Study Areas</vt:lpstr>
      <vt:lpstr>Estimates of Groundwater Overdraft </vt:lpstr>
      <vt:lpstr>Subsurface Geologic Cross Section Beneath Five Points Subarea</vt:lpstr>
      <vt:lpstr>Land Subsidence in the Westlands Water District (1926-1972)</vt:lpstr>
      <vt:lpstr>Irrigation Efficiency</vt:lpstr>
      <vt:lpstr>Impact of Different Irrigation Efficiencies</vt:lpstr>
      <vt:lpstr>Sustainable Groundwater Pumpage</vt:lpstr>
      <vt:lpstr>Sustainable Groundwater Pumpage</vt:lpstr>
      <vt:lpstr>Water-level Elevations in Lower Aquifer Wells in December 1965 </vt:lpstr>
      <vt:lpstr>Water-level Elevations in Lower Aquifer Wells in November-December 1993 </vt:lpstr>
      <vt:lpstr>Determining Groundwater Flow</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Irrigation Efficiency and  Water Storage</dc:title>
  <dc:creator>OS</dc:creator>
  <cp:keywords/>
  <cp:lastModifiedBy>OS</cp:lastModifiedBy>
  <cp:revision>44</cp:revision>
  <cp:lastPrinted>2015-01-20T23:25:11Z</cp:lastPrinted>
  <dcterms:created xsi:type="dcterms:W3CDTF">2015-01-09T18:52:01Z</dcterms:created>
  <dcterms:modified xsi:type="dcterms:W3CDTF">2015-04-15T23:30:15Z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TC102867159990</vt:lpwstr>
  </property>
</Properties>
</file>